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1" r:id="rId5"/>
    <p:sldId id="269" r:id="rId6"/>
    <p:sldId id="273" r:id="rId7"/>
    <p:sldId id="272" r:id="rId8"/>
    <p:sldId id="260" r:id="rId9"/>
    <p:sldId id="258" r:id="rId10"/>
    <p:sldId id="259" r:id="rId11"/>
    <p:sldId id="261" r:id="rId12"/>
    <p:sldId id="267" r:id="rId13"/>
    <p:sldId id="268" r:id="rId14"/>
    <p:sldId id="263" r:id="rId15"/>
    <p:sldId id="264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62" r:id="rId25"/>
    <p:sldId id="265" r:id="rId26"/>
    <p:sldId id="283" r:id="rId27"/>
    <p:sldId id="284" r:id="rId28"/>
    <p:sldId id="285" r:id="rId29"/>
    <p:sldId id="286" r:id="rId30"/>
    <p:sldId id="287" r:id="rId31"/>
    <p:sldId id="290" r:id="rId32"/>
    <p:sldId id="288" r:id="rId33"/>
    <p:sldId id="289" r:id="rId34"/>
    <p:sldId id="266" r:id="rId35"/>
    <p:sldId id="291" r:id="rId36"/>
    <p:sldId id="292" r:id="rId37"/>
    <p:sldId id="293" r:id="rId38"/>
    <p:sldId id="298" r:id="rId39"/>
    <p:sldId id="295" r:id="rId40"/>
    <p:sldId id="296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10 Seconds" id="{13110C77-1371-4CC1-BB2F-0DD6225F7EBB}">
          <p14:sldIdLst>
            <p14:sldId id="256"/>
          </p14:sldIdLst>
        </p14:section>
        <p14:section name="The Pitch - 60 Seconds" id="{8D4796B4-E8EF-4738-95E6-1CFDAE50E273}">
          <p14:sldIdLst>
            <p14:sldId id="257"/>
            <p14:sldId id="270"/>
            <p14:sldId id="271"/>
            <p14:sldId id="269"/>
            <p14:sldId id="273"/>
            <p14:sldId id="272"/>
            <p14:sldId id="260"/>
            <p14:sldId id="258"/>
            <p14:sldId id="259"/>
            <p14:sldId id="261"/>
            <p14:sldId id="267"/>
            <p14:sldId id="268"/>
          </p14:sldIdLst>
        </p14:section>
        <p14:section name="Architecture - 60 Seconds" id="{863B7C55-4AFA-4F98-A379-D1301B2EFB4C}">
          <p14:sldIdLst>
            <p14:sldId id="263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Code Walkthrough - 120 seconds" id="{10D2CCD4-F1B5-4A14-926F-529386A5A435}">
          <p14:sldIdLst>
            <p14:sldId id="262"/>
            <p14:sldId id="265"/>
            <p14:sldId id="283"/>
            <p14:sldId id="284"/>
            <p14:sldId id="285"/>
            <p14:sldId id="286"/>
            <p14:sldId id="287"/>
            <p14:sldId id="290"/>
            <p14:sldId id="288"/>
            <p14:sldId id="289"/>
          </p14:sldIdLst>
        </p14:section>
        <p14:section name="Demo - 120 seconds" id="{08F709EF-E57B-4521-B253-29CBE5822CC9}">
          <p14:sldIdLst>
            <p14:sldId id="266"/>
            <p14:sldId id="291"/>
            <p14:sldId id="292"/>
            <p14:sldId id="293"/>
            <p14:sldId id="298"/>
            <p14:sldId id="295"/>
            <p14:sldId id="296"/>
            <p14:sldId id="297"/>
          </p14:sldIdLst>
        </p14:section>
        <p14:section name="Buffer / Q&amp;A - 60 Seconds" id="{0A729452-6A90-44F0-B775-3079898D3CBD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>
    <p:extLst>
      <p:ext uri="{19B8F6BF-5375-455C-9EA6-DF929625EA0E}">
        <p15:presenceInfo xmlns:p15="http://schemas.microsoft.com/office/powerpoint/2012/main" userId="4b427a4679613b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AC6"/>
    <a:srgbClr val="FFFFFF"/>
    <a:srgbClr val="E48312"/>
    <a:srgbClr val="40749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8T22:45:46.660" idx="2">
    <p:pos x="106" y="106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6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0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9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3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EB224-0B3E-4EA0-B6BD-C1D38818B2A9}"/>
              </a:ext>
            </a:extLst>
          </p:cNvPr>
          <p:cNvSpPr/>
          <p:nvPr userDrawn="1"/>
        </p:nvSpPr>
        <p:spPr>
          <a:xfrm>
            <a:off x="585555" y="86973"/>
            <a:ext cx="29436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Mktplace</a:t>
            </a:r>
          </a:p>
        </p:txBody>
      </p:sp>
    </p:spTree>
    <p:extLst>
      <p:ext uri="{BB962C8B-B14F-4D97-AF65-F5344CB8AC3E}">
        <p14:creationId xmlns:p14="http://schemas.microsoft.com/office/powerpoint/2010/main" val="259127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1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997E6F-931F-4770-8784-A7D1D22DD10E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66F733-C562-4899-811A-9E2DB16AF46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nets.opensea.io/assets/0x48fe3c3fcdcfca7b0b9513fff47e1b3b3b9de491/6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rinkeby.etherscan.io/tx/0xc470f2a709cb29a4970f86dc75afa4b1a4c04f0583df54fb3c8baf1a73833376" TargetMode="Externa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keby.etherscan.io/tx/0xe821c2e9ec8e3fdc2fc90e2c85248695551816474e864661b5e6527abdba616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inkeby.etherscan.io/tx/0xa8cd53dd27d2b5c8c9f6c80158b1224a1499e29c84b9a333bb61d3c948173c2d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inkeby.etherscan.io/tx/0x9db6dedc011194800d316e2c71ba410e1a33a20f57998edb3f60fa50fbd1ad9f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hyperlink" Target="https://rinkeby.etherscan.io/tx/0x2aea707af27c7db0b98cefd6389547867cfcb225cb65e525c5351a6b47ecbe63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hyperlink" Target="https://rinkeby.etherscan.io/tx/0xc1bf53f8a5b544de83097fe86e1888484a907196e04cc80fed341c11ca5298a7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4F5-C28F-4AA1-8A07-15F29EE9A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Mktplace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9C40F-6BC4-40B8-AE80-F931A3CAB5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+mn-lt"/>
              </a:rPr>
              <a:t>Carlos Mercado | Josh Mitchell | </a:t>
            </a:r>
            <a:r>
              <a:rPr lang="en-US" sz="1400" dirty="0" err="1">
                <a:latin typeface="+mn-lt"/>
              </a:rPr>
              <a:t>Maks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Pazuniak</a:t>
            </a:r>
            <a:r>
              <a:rPr lang="en-US" sz="1400" dirty="0">
                <a:latin typeface="+mn-lt"/>
              </a:rPr>
              <a:t> | Vivien Chen | Marc Bennet</a:t>
            </a:r>
          </a:p>
          <a:p>
            <a:r>
              <a:rPr lang="en-US" sz="1400" dirty="0">
                <a:latin typeface="+mn-lt"/>
              </a:rPr>
              <a:t>Special thanks to: Preethi </a:t>
            </a:r>
            <a:r>
              <a:rPr lang="en-US" sz="1400" dirty="0" err="1">
                <a:latin typeface="+mn-lt"/>
              </a:rPr>
              <a:t>Kasireddy</a:t>
            </a:r>
            <a:r>
              <a:rPr lang="en-US" sz="1400" dirty="0">
                <a:latin typeface="+mn-lt"/>
              </a:rPr>
              <a:t>, Samee Siddiqui, Julian Martinez</a:t>
            </a:r>
          </a:p>
        </p:txBody>
      </p:sp>
    </p:spTree>
    <p:extLst>
      <p:ext uri="{BB962C8B-B14F-4D97-AF65-F5344CB8AC3E}">
        <p14:creationId xmlns:p14="http://schemas.microsoft.com/office/powerpoint/2010/main" val="354975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bidders agree to lock their bid for their choice of weeks.</a:t>
            </a:r>
          </a:p>
          <a:p>
            <a:endParaRPr lang="en-US" sz="2400" dirty="0"/>
          </a:p>
          <a:p>
            <a:r>
              <a:rPr lang="en-US" sz="2400" dirty="0"/>
              <a:t>*This is the magic.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4B04CE-3420-4984-8254-21DB30EB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8F2A81A-14B5-44C5-915A-D2D91877C835}"/>
              </a:ext>
            </a:extLst>
          </p:cNvPr>
          <p:cNvSpPr/>
          <p:nvPr/>
        </p:nvSpPr>
        <p:spPr>
          <a:xfrm>
            <a:off x="4147782" y="2880359"/>
            <a:ext cx="1688910" cy="80066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 weeks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F76000A-15EF-45B8-B7C0-D2D34801BE68}"/>
              </a:ext>
            </a:extLst>
          </p:cNvPr>
          <p:cNvSpPr/>
          <p:nvPr/>
        </p:nvSpPr>
        <p:spPr>
          <a:xfrm rot="442530">
            <a:off x="4845006" y="3332469"/>
            <a:ext cx="1688910" cy="800668"/>
          </a:xfrm>
          <a:prstGeom prst="cloudCallou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weeks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726E76F-AD93-419D-901D-37094A51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75" y="3924769"/>
            <a:ext cx="703449" cy="114953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29C9EB2-FC90-40F3-87D4-5C8C1CBE35B4}"/>
              </a:ext>
            </a:extLst>
          </p:cNvPr>
          <p:cNvSpPr/>
          <p:nvPr/>
        </p:nvSpPr>
        <p:spPr>
          <a:xfrm>
            <a:off x="6645220" y="3088146"/>
            <a:ext cx="3097463" cy="836623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long is that offer good for?</a:t>
            </a: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BF3A4059-1EF7-444C-99FE-08ACF1D84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758" y="3990769"/>
            <a:ext cx="914400" cy="914400"/>
          </a:xfrm>
          <a:prstGeom prst="rect">
            <a:avLst/>
          </a:prstGeom>
        </p:spPr>
      </p:pic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CAD2170A-78DA-428B-BA5B-DF32D1540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8112" y="3990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 agreeing to lock their bids, we turn their bid into a certificate of deposit.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4B04CE-3420-4984-8254-21DB30EB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27D811-F006-4119-ACED-3AE95628D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39434"/>
              </p:ext>
            </p:extLst>
          </p:nvPr>
        </p:nvGraphicFramePr>
        <p:xfrm>
          <a:off x="4655216" y="3456584"/>
          <a:ext cx="649224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409800538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9150218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10295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Certificate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Weeks 1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Weeks 1 –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896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47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 agreeing to lock their bids, we turn their bid into a certificate of deposit.</a:t>
            </a:r>
          </a:p>
          <a:p>
            <a:endParaRPr lang="en-US" sz="2400" dirty="0"/>
          </a:p>
          <a:p>
            <a:r>
              <a:rPr lang="en-US" sz="2400" dirty="0"/>
              <a:t>And lock it into AAVE to earn interest.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4B04CE-3420-4984-8254-21DB30EB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24" y="919238"/>
            <a:ext cx="6132394" cy="143193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27D811-F006-4119-ACED-3AE95628D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69005"/>
              </p:ext>
            </p:extLst>
          </p:nvPr>
        </p:nvGraphicFramePr>
        <p:xfrm>
          <a:off x="4864482" y="2719605"/>
          <a:ext cx="649224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409800538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9150218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10295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Certificate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Weeks 1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Weeks 1 –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896861"/>
                  </a:ext>
                </a:extLst>
              </a:tr>
            </a:tbl>
          </a:graphicData>
        </a:graphic>
      </p:graphicFrame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8631D8-1419-4DEF-91D2-7C30A05D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892" y="4464804"/>
            <a:ext cx="3981374" cy="108582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7BD7F19-4C5B-4D82-B86B-64AAD800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58" y="4514313"/>
            <a:ext cx="1985884" cy="105391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C9B2589F-9556-49DF-B466-0750DB6043A4}"/>
              </a:ext>
            </a:extLst>
          </p:cNvPr>
          <p:cNvSpPr/>
          <p:nvPr/>
        </p:nvSpPr>
        <p:spPr>
          <a:xfrm>
            <a:off x="7078878" y="3894920"/>
            <a:ext cx="585409" cy="508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FA304A25-91EB-4014-9259-CF28C740C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5788" y="2787129"/>
            <a:ext cx="628566" cy="628566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3D6E7229-D459-44BC-A71F-60A2ABE52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5788" y="3468129"/>
            <a:ext cx="628566" cy="6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Solves 3 Problems!</a:t>
            </a:r>
          </a:p>
          <a:p>
            <a:r>
              <a:rPr lang="en-US" sz="2400" dirty="0"/>
              <a:t>1. Yield incentivizes low-ball bids.</a:t>
            </a:r>
          </a:p>
          <a:p>
            <a:r>
              <a:rPr lang="en-US" sz="2400" dirty="0"/>
              <a:t>2. Low-ball bids give us a demand curve improving value estimation.</a:t>
            </a:r>
          </a:p>
          <a:p>
            <a:r>
              <a:rPr lang="en-US" sz="2400" dirty="0"/>
              <a:t>3. Alice can access debt through second party collateralization.</a:t>
            </a:r>
          </a:p>
          <a:p>
            <a:endParaRPr lang="en-US" sz="2400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E8782A-274B-4A6F-8787-2D7EF51C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69" y="2432578"/>
            <a:ext cx="703449" cy="1149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82428-474F-4630-91D5-FC2DEA0F974A}"/>
              </a:ext>
            </a:extLst>
          </p:cNvPr>
          <p:cNvSpPr txBox="1"/>
          <p:nvPr/>
        </p:nvSpPr>
        <p:spPr>
          <a:xfrm>
            <a:off x="5229579" y="702365"/>
            <a:ext cx="238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yield while they hope to win Alice’s Vault.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8F38D-E845-4D13-8CB8-48C78D398CEE}"/>
              </a:ext>
            </a:extLst>
          </p:cNvPr>
          <p:cNvSpPr txBox="1"/>
          <p:nvPr/>
        </p:nvSpPr>
        <p:spPr>
          <a:xfrm>
            <a:off x="4996041" y="2036158"/>
            <a:ext cx="2021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bids gives her access to debt.</a:t>
            </a:r>
          </a:p>
          <a:p>
            <a:endParaRPr lang="en-US" dirty="0"/>
          </a:p>
          <a:p>
            <a:r>
              <a:rPr lang="en-US" dirty="0"/>
              <a:t>She can sell immediately OR use the bids to take a loan.</a:t>
            </a:r>
          </a:p>
        </p:txBody>
      </p:sp>
      <p:pic>
        <p:nvPicPr>
          <p:cNvPr id="24" name="Graphic 23" descr="Man outline">
            <a:extLst>
              <a:ext uri="{FF2B5EF4-FFF2-40B4-BE49-F238E27FC236}">
                <a16:creationId xmlns:a16="http://schemas.microsoft.com/office/drawing/2014/main" id="{A8CD00F7-654A-4A3E-9C36-1A5A614F5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1641" y="852852"/>
            <a:ext cx="914400" cy="914400"/>
          </a:xfrm>
          <a:prstGeom prst="rect">
            <a:avLst/>
          </a:prstGeom>
        </p:spPr>
      </p:pic>
      <p:pic>
        <p:nvPicPr>
          <p:cNvPr id="25" name="Graphic 24" descr="Man outline">
            <a:extLst>
              <a:ext uri="{FF2B5EF4-FFF2-40B4-BE49-F238E27FC236}">
                <a16:creationId xmlns:a16="http://schemas.microsoft.com/office/drawing/2014/main" id="{1527FCA4-474E-450D-AB0B-9B144DBC6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4995" y="852852"/>
            <a:ext cx="914400" cy="914400"/>
          </a:xfrm>
          <a:prstGeom prst="rect">
            <a:avLst/>
          </a:prstGeom>
        </p:spPr>
      </p:pic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24733A0B-BD91-4B53-BFED-0DE8852D7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11135"/>
              </p:ext>
            </p:extLst>
          </p:nvPr>
        </p:nvGraphicFramePr>
        <p:xfrm>
          <a:off x="9978688" y="96418"/>
          <a:ext cx="21427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50">
                  <a:extLst>
                    <a:ext uri="{9D8B030D-6E8A-4147-A177-3AD203B41FA5}">
                      <a16:colId xmlns:a16="http://schemas.microsoft.com/office/drawing/2014/main" val="960638890"/>
                    </a:ext>
                  </a:extLst>
                </a:gridCol>
                <a:gridCol w="1071350">
                  <a:extLst>
                    <a:ext uri="{9D8B030D-6E8A-4147-A177-3AD203B41FA5}">
                      <a16:colId xmlns:a16="http://schemas.microsoft.com/office/drawing/2014/main" val="3961428066"/>
                    </a:ext>
                  </a:extLst>
                </a:gridCol>
              </a:tblGrid>
              <a:tr h="443946">
                <a:tc>
                  <a:txBody>
                    <a:bodyPr/>
                    <a:lstStyle/>
                    <a:p>
                      <a:r>
                        <a:rPr lang="en-US" sz="16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Credit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187117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11477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33636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361408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00964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126044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96793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65974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45328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364382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89611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$10,000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71421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95849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88474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86802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$10,000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25452"/>
                  </a:ext>
                </a:extLst>
              </a:tr>
              <a:tr h="2536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45617"/>
                  </a:ext>
                </a:extLst>
              </a:tr>
            </a:tbl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08FFC685-A951-46A8-A5DB-8CC0E6D0E4AC}"/>
              </a:ext>
            </a:extLst>
          </p:cNvPr>
          <p:cNvSpPr/>
          <p:nvPr/>
        </p:nvSpPr>
        <p:spPr>
          <a:xfrm>
            <a:off x="9175844" y="3945822"/>
            <a:ext cx="718782" cy="16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0D3E7-BC88-4FED-B720-12296D7B160A}"/>
              </a:ext>
            </a:extLst>
          </p:cNvPr>
          <p:cNvSpPr txBox="1"/>
          <p:nvPr/>
        </p:nvSpPr>
        <p:spPr>
          <a:xfrm rot="18409111">
            <a:off x="8093274" y="3526804"/>
            <a:ext cx="16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*Special checks </a:t>
            </a:r>
          </a:p>
          <a:p>
            <a:r>
              <a:rPr lang="en-US" dirty="0"/>
              <a:t>happen here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7ED1819-61CE-41A3-AAAD-3E6328894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684" y="4883841"/>
            <a:ext cx="1985884" cy="1053912"/>
          </a:xfrm>
          <a:prstGeom prst="rect">
            <a:avLst/>
          </a:prstGeom>
        </p:spPr>
      </p:pic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59462-EAEF-44EB-AA75-8B38DBEDA6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6" t="5378" r="5143"/>
          <a:stretch/>
        </p:blipFill>
        <p:spPr>
          <a:xfrm>
            <a:off x="6313699" y="4949132"/>
            <a:ext cx="3486934" cy="923330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4115EEF2-ABB0-4C61-9E99-95975565BA5C}"/>
              </a:ext>
            </a:extLst>
          </p:cNvPr>
          <p:cNvSpPr/>
          <p:nvPr/>
        </p:nvSpPr>
        <p:spPr>
          <a:xfrm rot="10800000">
            <a:off x="6313700" y="4311074"/>
            <a:ext cx="585409" cy="508000"/>
          </a:xfrm>
          <a:prstGeom prst="downArrow">
            <a:avLst/>
          </a:prstGeom>
          <a:solidFill>
            <a:srgbClr val="2EBAC6"/>
          </a:solidFill>
          <a:ln>
            <a:solidFill>
              <a:srgbClr val="2EBA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AD778-8ABC-42DF-9AFF-EF671F7EB1FD}"/>
              </a:ext>
            </a:extLst>
          </p:cNvPr>
          <p:cNvSpPr txBox="1"/>
          <p:nvPr/>
        </p:nvSpPr>
        <p:spPr>
          <a:xfrm>
            <a:off x="7324598" y="2191020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Limit “Curve”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DC74DB1-3FF3-4944-B0A2-7B3AA85ABA1F}"/>
              </a:ext>
            </a:extLst>
          </p:cNvPr>
          <p:cNvSpPr/>
          <p:nvPr/>
        </p:nvSpPr>
        <p:spPr>
          <a:xfrm>
            <a:off x="7101147" y="702365"/>
            <a:ext cx="229349" cy="33651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0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Mktplace, the decentralized pawn shop protocol.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2A1C280-6F31-40DE-B43C-BE15FF94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412" y="594359"/>
            <a:ext cx="7911206" cy="47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Users call Vault Creator to create a Vault with them as owner.</a:t>
            </a:r>
          </a:p>
          <a:p>
            <a:br>
              <a:rPr lang="en-US" sz="2400" dirty="0"/>
            </a:br>
            <a:r>
              <a:rPr lang="en-US" sz="2400" dirty="0"/>
              <a:t>@Carlos</a:t>
            </a:r>
          </a:p>
          <a:p>
            <a:endParaRPr lang="en-US" sz="2400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72" y="1330345"/>
            <a:ext cx="7988928" cy="28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2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2. Users add Assets to their Vault.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@Maks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602" y="1330345"/>
            <a:ext cx="6931811" cy="28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3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3. User can withdraw and change assets within a vault </a:t>
            </a:r>
            <a:r>
              <a:rPr lang="en-US" sz="2400" b="1" u="sng" dirty="0"/>
              <a:t>prior to publication.</a:t>
            </a:r>
          </a:p>
          <a:p>
            <a:r>
              <a:rPr lang="en-US" sz="2400" dirty="0"/>
              <a:t>@Maks</a:t>
            </a:r>
          </a:p>
          <a:p>
            <a:r>
              <a:rPr lang="en-US" sz="2400" dirty="0"/>
              <a:t>*subtle distinction between initial user of a vault and the owner of that vault (owner can change!).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289" y="1330345"/>
            <a:ext cx="6914437" cy="28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4. Owner publishes vaults when ready to accept bids.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@Josh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2650" y="1832648"/>
            <a:ext cx="7929349" cy="18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5. Owners can close vaults (*assuming they haven’t taken any loans).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@Josh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016" y="1867532"/>
            <a:ext cx="8100984" cy="18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NFT market has 2 big problems.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04774F-0303-4356-BC91-37C34A42B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"/>
          <a:stretch/>
        </p:blipFill>
        <p:spPr>
          <a:xfrm>
            <a:off x="4717576" y="552154"/>
            <a:ext cx="6828430" cy="35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6. Bidders can submit time-locked bids (certain data is collected &amp; stored).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@Marc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674" y="341194"/>
            <a:ext cx="7008125" cy="6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7. Bidders can withdraw their bids once they expire.</a:t>
            </a:r>
          </a:p>
          <a:p>
            <a:r>
              <a:rPr lang="en-US" sz="2400" dirty="0"/>
              <a:t>@Carlos</a:t>
            </a:r>
          </a:p>
          <a:p>
            <a:r>
              <a:rPr lang="en-US" sz="2400" dirty="0"/>
              <a:t>*Liquidation and other checks happen before they get the money though!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5205" y="1330345"/>
            <a:ext cx="8004908" cy="37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8. Owners of Vaults can take a loan using bids as second-party collateral.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@Vivien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95" y="1366894"/>
            <a:ext cx="7988905" cy="41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9. Owners of vaults can pay down their debt.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@Marc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493F0-8B77-4A99-93CC-F05DE3FB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016" y="1554774"/>
            <a:ext cx="8100984" cy="24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Vault Creator w/ </a:t>
            </a:r>
            <a:r>
              <a:rPr lang="en-US" sz="2400" dirty="0" err="1"/>
              <a:t>createVault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@Carlos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1F68D68-60B5-4D43-AA31-96ABB616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64" y="598908"/>
            <a:ext cx="7291383" cy="58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2. Users add Assets to their Vault.</a:t>
            </a:r>
          </a:p>
          <a:p>
            <a:endParaRPr lang="en-US" sz="2400" dirty="0"/>
          </a:p>
          <a:p>
            <a:r>
              <a:rPr lang="en-US" sz="2400" dirty="0"/>
              <a:t>@Maks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DA9A4CE-6E10-4544-92B1-E3007FCC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60" y="4485562"/>
            <a:ext cx="3902058" cy="1308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8F7822-23FD-4C42-A0EA-D306B7E4052D}"/>
              </a:ext>
            </a:extLst>
          </p:cNvPr>
          <p:cNvSpPr txBox="1"/>
          <p:nvPr/>
        </p:nvSpPr>
        <p:spPr>
          <a:xfrm>
            <a:off x="8145439" y="5022107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OpenSea to the rescue!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8CBF8003-CEBB-4198-9383-CAAFBCF9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84" y="1368189"/>
            <a:ext cx="7861110" cy="29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3. Users can withdraw and change assets within a vault </a:t>
            </a:r>
            <a:r>
              <a:rPr lang="en-US" sz="2400" b="1" u="sng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prior to publication.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b="1" u="sng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latin typeface="Calibri" panose="020F0502020204030204" pitchFamily="34" charset="0"/>
              </a:rPr>
              <a:t>@Maks</a:t>
            </a:r>
            <a:endParaRPr lang="en-US" sz="2400" dirty="0">
              <a:effectLst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FC375D-D35C-44EA-ABDE-989C19C6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74" y="1671763"/>
            <a:ext cx="8024884" cy="10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5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4. Users publish vaults when ready to accept bids.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@Josh</a:t>
            </a:r>
            <a:endParaRPr lang="en-US" sz="24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EA868-3748-418F-A55A-4F8E3A50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3223" y="1502223"/>
            <a:ext cx="6961650" cy="35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5. Owners of close vaults (*assuming they haven’t taken any loans).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@Josh</a:t>
            </a:r>
            <a:endParaRPr lang="en-US" sz="2400" dirty="0">
              <a:effectLst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AFD6A-432F-4535-A494-0BE3A459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09" y="1610635"/>
            <a:ext cx="7888406" cy="24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6. Bidders can submit time-locked bids (certain data is collected &amp; stored).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@Marc</a:t>
            </a:r>
            <a:endParaRPr lang="en-US" sz="2400" dirty="0">
              <a:effectLst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A9D201-B40B-45CF-B25E-21F696D6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71" y="1330345"/>
            <a:ext cx="7647473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NFT market has 2 big problems.</a:t>
            </a:r>
          </a:p>
          <a:p>
            <a:r>
              <a:rPr lang="en-US" sz="2400" dirty="0"/>
              <a:t>1.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/>
              <a:t>Volume is too low to accurately estimate value.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6CDD563-5C1E-4A79-A9D5-52932B28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70" y="4359295"/>
            <a:ext cx="4256002" cy="206400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3877B9-F1DF-4F07-9DE8-A3E2C82B2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9"/>
          <a:stretch/>
        </p:blipFill>
        <p:spPr>
          <a:xfrm>
            <a:off x="4717576" y="552154"/>
            <a:ext cx="6828430" cy="356037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2C558A-3D6E-45CC-AA94-85AA6EDD1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092" y="4605015"/>
            <a:ext cx="2637430" cy="1572563"/>
          </a:xfrm>
        </p:spPr>
        <p:txBody>
          <a:bodyPr>
            <a:normAutofit/>
          </a:bodyPr>
          <a:lstStyle/>
          <a:p>
            <a:pPr marL="201168" indent="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This BAYC has only sold 3 times.</a:t>
            </a:r>
            <a:endParaRPr lang="en-US" dirty="0">
              <a:effectLst/>
            </a:endParaRPr>
          </a:p>
          <a:p>
            <a:pPr marL="201168" indent="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seller is </a:t>
            </a:r>
            <a:r>
              <a:rPr lang="en-US" sz="1800" b="1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only guessing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it’s worth 185 ETH.</a:t>
            </a:r>
            <a:endParaRPr lang="en-US" dirty="0">
              <a:effectLst/>
            </a:endParaRP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7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7. Bidders can withdraw their bids once they expire.</a:t>
            </a:r>
            <a:endParaRPr lang="en-US" sz="2400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*Liquidation and other checks happen before they get the money though!</a:t>
            </a:r>
            <a:endParaRPr lang="en-US" sz="2400" dirty="0">
              <a:effectLst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1A0591-414F-4C8B-8C2A-929E3CC5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0" y="293536"/>
            <a:ext cx="6897700" cy="343945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BC31F15-1917-4BD5-AE33-9F0E2E87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15" y="4087928"/>
            <a:ext cx="6016314" cy="12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7. Bidders can withdraw their bids once they expire.</a:t>
            </a:r>
            <a:endParaRPr lang="en-US" sz="2400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*Liquidation and other checks happen before they get the money though!</a:t>
            </a:r>
            <a:endParaRPr lang="en-US" sz="2400" dirty="0">
              <a:effectLst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9F0D33D-9C46-44C9-A516-0448A70D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70" y="120066"/>
            <a:ext cx="5177050" cy="466364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45CCD75-E930-4C73-BBDF-51B349E3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05" y="4874700"/>
            <a:ext cx="6943838" cy="17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1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8. Owners of Vaults can take a loan using bids as second-party collateral.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@Vivien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*for proof of concept, they take max loan possible.</a:t>
            </a:r>
            <a:endParaRPr lang="en-US" sz="3600" dirty="0">
              <a:effectLst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0ABFFBE-6EAB-4B19-B2E5-B61863FB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64" y="519050"/>
            <a:ext cx="6374439" cy="59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9. Owners of vaults can pay down their debt.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@Marc</a:t>
            </a:r>
            <a:endParaRPr lang="en-US" sz="3600" dirty="0">
              <a:effectLst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DE2E6E9-56E6-42C1-938D-7FE23977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1444077"/>
            <a:ext cx="7761026" cy="3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3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Our </a:t>
            </a:r>
            <a:r>
              <a:rPr lang="en-US" sz="2400" dirty="0" err="1">
                <a:effectLst/>
              </a:rPr>
              <a:t>Testnet</a:t>
            </a:r>
            <a:r>
              <a:rPr lang="en-US" sz="2400" dirty="0">
                <a:effectLst/>
              </a:rPr>
              <a:t> NFT, Gradient V3</a:t>
            </a: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26E6772-6399-4D8D-9E93-51204772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42" y="1405181"/>
            <a:ext cx="6778388" cy="3041797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399067"/>
              </p:ext>
            </p:extLst>
          </p:nvPr>
        </p:nvGraphicFramePr>
        <p:xfrm>
          <a:off x="4376060" y="4674745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https://testnets.opensea.io/assets/0x48fe3c3fcdcfca7b0b9513fff47e1b3b3b9de491/6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47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Launching a Vault with Carlos’s </a:t>
            </a:r>
            <a:r>
              <a:rPr lang="en-US" sz="2400" dirty="0" err="1">
                <a:effectLst/>
              </a:rPr>
              <a:t>Rinkeby</a:t>
            </a:r>
            <a:r>
              <a:rPr lang="en-US" sz="2400" dirty="0"/>
              <a:t> wallet.</a:t>
            </a:r>
            <a:endParaRPr lang="en-US" sz="2400" dirty="0">
              <a:effectLst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27691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https://rinkeby.etherscan.io/tx/0xc470f2a709cb29a4970f86dc75afa4b1a4c04f0583df54fb3c8baf1a73833376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15D046-08B9-473C-8E3C-392459C3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63" y="847386"/>
            <a:ext cx="3010237" cy="40659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D9DB60-A338-432D-BAF1-201972B68CC2}"/>
              </a:ext>
            </a:extLst>
          </p:cNvPr>
          <p:cNvSpPr/>
          <p:nvPr/>
        </p:nvSpPr>
        <p:spPr>
          <a:xfrm rot="20551753">
            <a:off x="3208709" y="4456131"/>
            <a:ext cx="1128215" cy="10058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421F28-9792-4777-9F83-DA18E76AD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3" y="909924"/>
            <a:ext cx="4761467" cy="1180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93AB67-93E3-45D8-80F9-E5BE75323D67}"/>
              </a:ext>
            </a:extLst>
          </p:cNvPr>
          <p:cNvSpPr txBox="1"/>
          <p:nvPr/>
        </p:nvSpPr>
        <p:spPr>
          <a:xfrm>
            <a:off x="8366078" y="2179094"/>
            <a:ext cx="30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deployed contract address</a:t>
            </a:r>
          </a:p>
        </p:txBody>
      </p:sp>
    </p:spTree>
    <p:extLst>
      <p:ext uri="{BB962C8B-B14F-4D97-AF65-F5344CB8AC3E}">
        <p14:creationId xmlns:p14="http://schemas.microsoft.com/office/powerpoint/2010/main" val="1786658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8AF82A-2043-4C61-8713-DB51D9BC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99" y="103132"/>
            <a:ext cx="5836237" cy="4328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Using OpenSea to approve &amp; transfer our NFT.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38063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https://rinkeby.etherscan.io/tx/0xe821c2e9ec8e3fdc2fc90e2c85248695551816474e864661b5e6527abdba616f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41550E4-03D7-49FB-9302-DCDD8AC1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510" y="4394673"/>
            <a:ext cx="7988490" cy="4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Bidder (Account 2) places a bid.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97189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https://rinkeby.etherscan.io/tx/0xa8cd53dd27d2b5c8c9f6c80158b1224a1499e29c84b9a333bb61d3c948173c2d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52F36-9142-41E0-BE1A-98F7BE52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560" y="131929"/>
            <a:ext cx="3142664" cy="496778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83565CB-0322-4B1E-8D4D-53E13FA7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88" y="3966613"/>
            <a:ext cx="3142664" cy="1298057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21BAA11-EF7F-4F7C-AEC6-1C96B9335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692" y="131929"/>
            <a:ext cx="3902456" cy="37394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7D99C8-018E-4DAC-8876-8EC4A58A9287}"/>
              </a:ext>
            </a:extLst>
          </p:cNvPr>
          <p:cNvSpPr/>
          <p:nvPr/>
        </p:nvSpPr>
        <p:spPr>
          <a:xfrm>
            <a:off x="8620927" y="50042"/>
            <a:ext cx="1382882" cy="655092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967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Take a loan. 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For the proof of concept, it takes the maximum.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514754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https://rinkeby.etherscan.io/tx/0x9db6dedc011194800d316e2c71ba410e1a33a20f57998edb3f60fa50fbd1ad9f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83565CB-0322-4B1E-8D4D-53E13FA7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324" y="3942445"/>
            <a:ext cx="3142664" cy="127360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3A1AF6-752C-4656-B54B-1640D333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595" y="353771"/>
            <a:ext cx="4297936" cy="3252907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06B36-82E7-447E-A03F-1AD0C61C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483" y="912920"/>
            <a:ext cx="3269294" cy="855148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87D094-BED3-4963-930D-997D66A2C7F9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6483433" y="1110764"/>
            <a:ext cx="1398212" cy="271281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5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Don’t pay the loan.</a:t>
            </a:r>
          </a:p>
          <a:p>
            <a:endParaRPr lang="en-US" sz="2400" dirty="0"/>
          </a:p>
          <a:p>
            <a:r>
              <a:rPr lang="en-US" sz="2400" dirty="0">
                <a:effectLst/>
              </a:rPr>
              <a:t>Wait 10 blocks until bid expires.</a:t>
            </a:r>
          </a:p>
        </p:txBody>
      </p:sp>
      <p:pic>
        <p:nvPicPr>
          <p:cNvPr id="5" name="Graphic 4" descr="Stopwatch with solid fill">
            <a:extLst>
              <a:ext uri="{FF2B5EF4-FFF2-40B4-BE49-F238E27FC236}">
                <a16:creationId xmlns:a16="http://schemas.microsoft.com/office/drawing/2014/main" id="{5367E848-F306-46FD-AAE8-D6BE59A5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083" y="1198727"/>
            <a:ext cx="3964675" cy="39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9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3A8F-5BA2-4000-AF47-B9B65628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092" y="4605015"/>
            <a:ext cx="2637430" cy="190496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dirty="0"/>
              <a:t>Why bother with this  </a:t>
            </a:r>
            <a:r>
              <a:rPr lang="en-US" b="1" dirty="0"/>
              <a:t>low-ball bid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25 ETH is stagnant &amp;  </a:t>
            </a:r>
            <a:r>
              <a:rPr lang="en-US" b="1" dirty="0"/>
              <a:t>not </a:t>
            </a:r>
            <a:r>
              <a:rPr lang="en-US" dirty="0"/>
              <a:t>generating yield.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</a:t>
            </a:r>
            <a:r>
              <a:rPr lang="en-US" b="1" dirty="0"/>
              <a:t>can’t</a:t>
            </a:r>
            <a:r>
              <a:rPr lang="en-US" dirty="0"/>
              <a:t> used by the seller to access debt.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NFT market has 2 big problems.</a:t>
            </a:r>
          </a:p>
          <a:p>
            <a:r>
              <a:rPr lang="en-US" sz="2400" dirty="0"/>
              <a:t>1. Volume is too low to accurately estimate value.</a:t>
            </a:r>
          </a:p>
          <a:p>
            <a:r>
              <a:rPr lang="en-US" sz="2400" dirty="0"/>
              <a:t>2. No incentive to place low-ball bids = No on-chain demand curves.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82030-2C1D-4320-9D61-CE8D02B2C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"/>
          <a:stretch/>
        </p:blipFill>
        <p:spPr>
          <a:xfrm>
            <a:off x="4717576" y="552154"/>
            <a:ext cx="6828430" cy="356037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1A6E76-37F4-47EC-A55D-5B7CD82F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248" y="4416756"/>
            <a:ext cx="4050220" cy="19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Bidder withdraws their bid, but because the debt was not paid-instead of receiving their money- </a:t>
            </a:r>
            <a:r>
              <a:rPr lang="en-US" sz="2400" b="1" dirty="0">
                <a:effectLst/>
              </a:rPr>
              <a:t>the vault is liquidated, making the bidder the new owne</a:t>
            </a:r>
            <a:r>
              <a:rPr lang="en-US" sz="2400" b="1" dirty="0"/>
              <a:t>r.</a:t>
            </a:r>
            <a:endParaRPr lang="en-US" sz="2400" b="1" dirty="0">
              <a:effectLst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18080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https://rinkeby.etherscan.io/tx/0x2aea707af27c7db0b98cefd6389547867cfcb225cb65e525c5351a6b47ecbe63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6417D-53D3-4D6D-9B38-AFCA7E8B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97" y="1558847"/>
            <a:ext cx="2749805" cy="1125259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86702F-2B0B-4568-9173-84724F9C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63" y="92143"/>
            <a:ext cx="4488621" cy="132790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1A8A6-94AE-4D1D-9B8D-E144C89E1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12" y="2768117"/>
            <a:ext cx="4431472" cy="1369360"/>
          </a:xfrm>
          <a:prstGeom prst="rect">
            <a:avLst/>
          </a:prstGeom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AD8542-A707-4B9E-AAF1-28A595A8A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0" y="92143"/>
            <a:ext cx="3221140" cy="4453719"/>
          </a:xfrm>
          <a:prstGeom prst="rect">
            <a:avLst/>
          </a:prstGeom>
        </p:spPr>
      </p:pic>
      <p:pic>
        <p:nvPicPr>
          <p:cNvPr id="22" name="Picture 21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06E905F1-F552-42EC-8563-17800BB10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585" y="4221488"/>
            <a:ext cx="1936326" cy="10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9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Bidder w</a:t>
            </a:r>
            <a:r>
              <a:rPr lang="en-US" sz="2400" dirty="0">
                <a:effectLst/>
              </a:rPr>
              <a:t>ithdraws the NFT from th</a:t>
            </a:r>
            <a:r>
              <a:rPr lang="en-US" sz="2400" dirty="0"/>
              <a:t>eir new vault!</a:t>
            </a:r>
          </a:p>
          <a:p>
            <a:endParaRPr lang="en-US" sz="2400" dirty="0">
              <a:effectLst/>
            </a:endParaRPr>
          </a:p>
          <a:p>
            <a:r>
              <a:rPr lang="en-US" sz="2400" dirty="0"/>
              <a:t>For proof of concept, they directly identify the NFT by address &amp; ID.</a:t>
            </a:r>
            <a:endParaRPr lang="en-US" sz="2400" dirty="0">
              <a:effectLst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A2199C6-C481-4AD7-9B40-BF52717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34212"/>
              </p:ext>
            </p:extLst>
          </p:nvPr>
        </p:nvGraphicFramePr>
        <p:xfrm>
          <a:off x="4376060" y="5338936"/>
          <a:ext cx="73587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740">
                  <a:extLst>
                    <a:ext uri="{9D8B030D-6E8A-4147-A177-3AD203B41FA5}">
                      <a16:colId xmlns:a16="http://schemas.microsoft.com/office/drawing/2014/main" val="3069174328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r>
                        <a:rPr lang="en-US" dirty="0"/>
                        <a:t>Transaction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5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https://rinkeby.etherscan.io/tx/0xc1bf53f8a5b544de83097fe86e1888484a907196e04cc80fed341c11ca5298a7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0564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A7BF610-3135-48BC-8591-7CD8200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25" y="606121"/>
            <a:ext cx="4651612" cy="79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2635A-43B0-4141-8DA4-7C3649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101" y="230059"/>
            <a:ext cx="6450842" cy="402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A4E0D-247F-4A3E-9CE5-EB7C37630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552" y="4691041"/>
            <a:ext cx="7560860" cy="318703"/>
          </a:xfrm>
          <a:prstGeom prst="rect">
            <a:avLst/>
          </a:prstGeom>
        </p:spPr>
      </p:pic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85135A0-6476-42FF-BF5E-BE4C2B61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066" y="1380070"/>
            <a:ext cx="5362218" cy="2139027"/>
          </a:xfrm>
          <a:prstGeom prst="rect">
            <a:avLst/>
          </a:prstGeom>
        </p:spPr>
      </p:pic>
      <p:pic>
        <p:nvPicPr>
          <p:cNvPr id="16" name="Picture 1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CC6458C-B49F-44E3-9295-0BD8F53C8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009" y="3308175"/>
            <a:ext cx="6827892" cy="11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7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4F5-C28F-4AA1-8A07-15F29EE9A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Mktplace - 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9C40F-6BC4-40B8-AE80-F931A3CAB5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+mn-lt"/>
              </a:rPr>
              <a:t>Carlos Mercado | Josh Mitchell | </a:t>
            </a:r>
            <a:r>
              <a:rPr lang="en-US" sz="1400" dirty="0" err="1">
                <a:latin typeface="+mn-lt"/>
              </a:rPr>
              <a:t>Maks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Pazuniak</a:t>
            </a:r>
            <a:r>
              <a:rPr lang="en-US" sz="1400" dirty="0">
                <a:latin typeface="+mn-lt"/>
              </a:rPr>
              <a:t> | Vivien Chen | Marc Bennet</a:t>
            </a:r>
          </a:p>
          <a:p>
            <a:r>
              <a:rPr lang="en-US" sz="1400" dirty="0">
                <a:latin typeface="+mn-lt"/>
              </a:rPr>
              <a:t>Special thanks to: Preethi </a:t>
            </a:r>
            <a:r>
              <a:rPr lang="en-US" sz="1400" dirty="0" err="1">
                <a:latin typeface="+mn-lt"/>
              </a:rPr>
              <a:t>Kasireddy</a:t>
            </a:r>
            <a:r>
              <a:rPr lang="en-US" sz="1400" dirty="0">
                <a:latin typeface="+mn-lt"/>
              </a:rPr>
              <a:t>, Samee Siddiqui, Julian Martinez</a:t>
            </a:r>
          </a:p>
        </p:txBody>
      </p:sp>
    </p:spTree>
    <p:extLst>
      <p:ext uri="{BB962C8B-B14F-4D97-AF65-F5344CB8AC3E}">
        <p14:creationId xmlns:p14="http://schemas.microsoft.com/office/powerpoint/2010/main" val="288287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Mktplace proposes certificate of deposit auctions for any arbitrarily complex vault (not just NFTs!) to solve both problems at once.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9E3711-2078-42C1-9428-A7C14D30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08" y="1597900"/>
            <a:ext cx="2985749" cy="120462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F8B5079-6CF1-4F68-85B0-4C0D2172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93" y="3093490"/>
            <a:ext cx="3902058" cy="1308337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131F66E6-2F93-40DE-94ED-0917411E0234}"/>
              </a:ext>
            </a:extLst>
          </p:cNvPr>
          <p:cNvSpPr/>
          <p:nvPr/>
        </p:nvSpPr>
        <p:spPr>
          <a:xfrm>
            <a:off x="4658568" y="2802525"/>
            <a:ext cx="1874293" cy="1773781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1153CA32-C86C-43E2-BDEB-093205179B31}"/>
              </a:ext>
            </a:extLst>
          </p:cNvPr>
          <p:cNvSpPr/>
          <p:nvPr/>
        </p:nvSpPr>
        <p:spPr>
          <a:xfrm>
            <a:off x="3938131" y="4576600"/>
            <a:ext cx="7726155" cy="177421"/>
          </a:xfrm>
          <a:prstGeom prst="mathMinus">
            <a:avLst>
              <a:gd name="adj1" fmla="val 491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71B23-5D84-46B3-BCAE-8E3DE852633D}"/>
              </a:ext>
            </a:extLst>
          </p:cNvPr>
          <p:cNvSpPr/>
          <p:nvPr/>
        </p:nvSpPr>
        <p:spPr>
          <a:xfrm>
            <a:off x="5772680" y="4910005"/>
            <a:ext cx="57058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Mktplace</a:t>
            </a:r>
          </a:p>
        </p:txBody>
      </p:sp>
    </p:spTree>
    <p:extLst>
      <p:ext uri="{BB962C8B-B14F-4D97-AF65-F5344CB8AC3E}">
        <p14:creationId xmlns:p14="http://schemas.microsoft.com/office/powerpoint/2010/main" val="292300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Alice puts some assets in a vault.</a:t>
            </a:r>
          </a:p>
        </p:txBody>
      </p:sp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543653-C0FB-42EC-8965-525CAFCC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Alice puts some assets in a vault.</a:t>
            </a:r>
          </a:p>
          <a:p>
            <a:endParaRPr lang="en-US" sz="2400" dirty="0"/>
          </a:p>
          <a:p>
            <a:r>
              <a:rPr lang="en-US" sz="2400" dirty="0"/>
              <a:t>(Not just NFTs, any arbitrarily complex group of assets).</a:t>
            </a:r>
          </a:p>
        </p:txBody>
      </p:sp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543653-C0FB-42EC-8965-525CAFCC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3F122FD3-7D43-4228-ABD9-31EB065C20B9}"/>
              </a:ext>
            </a:extLst>
          </p:cNvPr>
          <p:cNvSpPr/>
          <p:nvPr/>
        </p:nvSpPr>
        <p:spPr>
          <a:xfrm>
            <a:off x="9262281" y="3129887"/>
            <a:ext cx="736979" cy="10099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7E974-A627-486C-A947-45E89F20366C}"/>
              </a:ext>
            </a:extLst>
          </p:cNvPr>
          <p:cNvSpPr txBox="1"/>
          <p:nvPr/>
        </p:nvSpPr>
        <p:spPr>
          <a:xfrm>
            <a:off x="9862782" y="3634854"/>
            <a:ext cx="194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just NFTs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Using fungible assets creates some interesting derivative effects…</a:t>
            </a:r>
          </a:p>
        </p:txBody>
      </p:sp>
    </p:spTree>
    <p:extLst>
      <p:ext uri="{BB962C8B-B14F-4D97-AF65-F5344CB8AC3E}">
        <p14:creationId xmlns:p14="http://schemas.microsoft.com/office/powerpoint/2010/main" val="10437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She publishes the vault and people are interested.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4B04CE-3420-4984-8254-21DB30EB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8F2A81A-14B5-44C5-915A-D2D91877C835}"/>
              </a:ext>
            </a:extLst>
          </p:cNvPr>
          <p:cNvSpPr/>
          <p:nvPr/>
        </p:nvSpPr>
        <p:spPr>
          <a:xfrm>
            <a:off x="4147782" y="2880359"/>
            <a:ext cx="1688910" cy="80066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$12,000!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F76000A-15EF-45B8-B7C0-D2D34801BE68}"/>
              </a:ext>
            </a:extLst>
          </p:cNvPr>
          <p:cNvSpPr/>
          <p:nvPr/>
        </p:nvSpPr>
        <p:spPr>
          <a:xfrm rot="442530">
            <a:off x="4845006" y="3332469"/>
            <a:ext cx="1688910" cy="800668"/>
          </a:xfrm>
          <a:prstGeom prst="cloudCallou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$10,000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696B5C27-6C97-4CA8-824D-F4C377F8E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758" y="399076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FD436357-0A41-4977-889B-7468EA1BB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8112" y="3990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745-01D4-4EBD-9903-746F86A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8226-D516-455C-A077-31159764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Mktplace adds a time-lock feature, turning all orders into limit orders.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4B04CE-3420-4984-8254-21DB30EB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58" y="1656217"/>
            <a:ext cx="6132394" cy="143193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8F2A81A-14B5-44C5-915A-D2D91877C835}"/>
              </a:ext>
            </a:extLst>
          </p:cNvPr>
          <p:cNvSpPr/>
          <p:nvPr/>
        </p:nvSpPr>
        <p:spPr>
          <a:xfrm>
            <a:off x="4147782" y="2880359"/>
            <a:ext cx="1688910" cy="80066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$12,000!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F76000A-15EF-45B8-B7C0-D2D34801BE68}"/>
              </a:ext>
            </a:extLst>
          </p:cNvPr>
          <p:cNvSpPr/>
          <p:nvPr/>
        </p:nvSpPr>
        <p:spPr>
          <a:xfrm rot="442530">
            <a:off x="4845006" y="3332469"/>
            <a:ext cx="1688910" cy="800668"/>
          </a:xfrm>
          <a:prstGeom prst="cloudCallou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$10,000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726E76F-AD93-419D-901D-37094A51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75" y="3924769"/>
            <a:ext cx="703449" cy="114953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29C9EB2-FC90-40F3-87D4-5C8C1CBE35B4}"/>
              </a:ext>
            </a:extLst>
          </p:cNvPr>
          <p:cNvSpPr/>
          <p:nvPr/>
        </p:nvSpPr>
        <p:spPr>
          <a:xfrm>
            <a:off x="6645220" y="3088146"/>
            <a:ext cx="3097463" cy="836623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long is that offer good for?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C9EB1CFB-B4A8-43B6-B326-3C6CF2C92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758" y="399076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EC5DAD21-50CD-4F66-9015-07E980BB8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8112" y="3990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39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1054</TotalTime>
  <Words>1154</Words>
  <Application>Microsoft Office PowerPoint</Application>
  <PresentationFormat>Widescreen</PresentationFormat>
  <Paragraphs>218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Calibri Light</vt:lpstr>
      <vt:lpstr>Retrospect</vt:lpstr>
      <vt:lpstr>Mktplace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Pitch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Mktplace -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Mktplace</dc:title>
  <dc:creator>carlo</dc:creator>
  <cp:lastModifiedBy> </cp:lastModifiedBy>
  <cp:revision>16</cp:revision>
  <dcterms:created xsi:type="dcterms:W3CDTF">2021-08-28T13:05:47Z</dcterms:created>
  <dcterms:modified xsi:type="dcterms:W3CDTF">2021-08-29T15:04:03Z</dcterms:modified>
</cp:coreProperties>
</file>